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46BB64F9-2471-4B06-8002-888EAE59626E}" type="datetimeFigureOut">
              <a:rPr lang="en-US" smtClean="0"/>
              <a:t>3/2/2026</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CC53204F-F41A-4192-B784-F0A9260B30B9}" type="slidenum">
              <a:rPr lang="en-US" smtClean="0"/>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6BB64F9-2471-4B06-8002-888EAE59626E}" type="datetimeFigureOut">
              <a:rPr lang="en-US" smtClean="0"/>
              <a:t>3/2/2026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C53204F-F41A-4192-B784-F0A9260B30B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6BB64F9-2471-4B06-8002-888EAE59626E}" type="datetimeFigureOut">
              <a:rPr lang="en-US" smtClean="0"/>
              <a:t>3/2/2026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C53204F-F41A-4192-B784-F0A9260B30B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6BB64F9-2471-4B06-8002-888EAE59626E}" type="datetimeFigureOut">
              <a:rPr lang="en-US" smtClean="0"/>
              <a:t>3/2/2026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C53204F-F41A-4192-B784-F0A9260B30B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46BB64F9-2471-4B06-8002-888EAE59626E}" type="datetimeFigureOut">
              <a:rPr lang="en-US" smtClean="0"/>
              <a:t>3/2/2026</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CC53204F-F41A-4192-B784-F0A9260B30B9}" type="slidenum">
              <a:rPr lang="en-US" smtClean="0"/>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6BB64F9-2471-4B06-8002-888EAE59626E}" type="datetimeFigureOut">
              <a:rPr lang="en-US" smtClean="0"/>
              <a:t>3/2/2026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CC53204F-F41A-4192-B784-F0A9260B30B9}" type="slidenum">
              <a:rPr lang="en-US" smtClean="0"/>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6BB64F9-2471-4B06-8002-888EAE59626E}" type="datetimeFigureOut">
              <a:rPr lang="en-US" smtClean="0"/>
              <a:t>3/2/2026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CC53204F-F41A-4192-B784-F0A9260B30B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6BB64F9-2471-4B06-8002-888EAE59626E}" type="datetimeFigureOut">
              <a:rPr lang="en-US" smtClean="0"/>
              <a:t>3/2/2026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C53204F-F41A-4192-B784-F0A9260B30B9}" type="slidenum">
              <a:rPr lang="en-US" smtClean="0"/>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6BB64F9-2471-4B06-8002-888EAE59626E}" type="datetimeFigureOut">
              <a:rPr lang="en-US" smtClean="0"/>
              <a:t>3/2/2026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C53204F-F41A-4192-B784-F0A9260B30B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46BB64F9-2471-4B06-8002-888EAE59626E}" type="datetimeFigureOut">
              <a:rPr lang="en-US" smtClean="0"/>
              <a:t>3/2/2026</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CC53204F-F41A-4192-B784-F0A9260B30B9}" type="slidenum">
              <a:rPr lang="en-US" smtClean="0"/>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46BB64F9-2471-4B06-8002-888EAE59626E}" type="datetimeFigureOut">
              <a:rPr lang="en-US" smtClean="0"/>
              <a:t>3/2/2026</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CC53204F-F41A-4192-B784-F0A9260B30B9}" type="slidenum">
              <a:rPr lang="en-US" smtClean="0"/>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46BB64F9-2471-4B06-8002-888EAE59626E}" type="datetimeFigureOut">
              <a:rPr lang="en-US" smtClean="0"/>
              <a:t>3/2/2026</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CC53204F-F41A-4192-B784-F0A9260B30B9}" type="slidenum">
              <a:rPr lang="en-US" smtClean="0"/>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Balance of Payment</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Balance of Payments: Surplus</a:t>
            </a:r>
            <a:endParaRPr lang="en-US" dirty="0"/>
          </a:p>
        </p:txBody>
      </p:sp>
      <p:sp>
        <p:nvSpPr>
          <p:cNvPr id="3" name="Content Placeholder 2"/>
          <p:cNvSpPr>
            <a:spLocks noGrp="1"/>
          </p:cNvSpPr>
          <p:nvPr>
            <p:ph idx="1"/>
          </p:nvPr>
        </p:nvSpPr>
        <p:spPr/>
        <p:txBody>
          <a:bodyPr>
            <a:normAutofit fontScale="85000" lnSpcReduction="20000"/>
          </a:bodyPr>
          <a:lstStyle/>
          <a:p>
            <a:pPr algn="just" fontAlgn="base">
              <a:buNone/>
            </a:pPr>
            <a:r>
              <a:rPr lang="en-US" dirty="0" smtClean="0"/>
              <a:t>It </a:t>
            </a:r>
            <a:r>
              <a:rPr lang="en-US" dirty="0"/>
              <a:t>is a </a:t>
            </a:r>
            <a:r>
              <a:rPr lang="en-US" dirty="0" err="1"/>
              <a:t>favourable</a:t>
            </a:r>
            <a:r>
              <a:rPr lang="en-US" dirty="0"/>
              <a:t> situation when the country's export is more than its import. The country can create more capital to pay for its domestic productions. An increase in the level of production will ultimately help in the short-term growth of a country. Under this:</a:t>
            </a:r>
          </a:p>
          <a:p>
            <a:pPr algn="just" fontAlgn="base"/>
            <a:r>
              <a:rPr lang="en-US" dirty="0"/>
              <a:t>Payment made by the country is certainly less than the receipts received by the country.</a:t>
            </a:r>
          </a:p>
          <a:p>
            <a:pPr algn="just" fontAlgn="base"/>
            <a:r>
              <a:rPr lang="en-US" dirty="0"/>
              <a:t>This means that a country's foreign currency inflows exceed its outflows within a specific period.</a:t>
            </a:r>
          </a:p>
          <a:p>
            <a:pPr algn="just" fontAlgn="base"/>
            <a:r>
              <a:rPr lang="en-US" dirty="0"/>
              <a:t>In simple words, Credit Side &gt; Debit Side</a:t>
            </a:r>
          </a:p>
          <a:p>
            <a:pPr algn="just">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Balance is in surplus when:</a:t>
            </a:r>
          </a:p>
        </p:txBody>
      </p:sp>
      <p:pic>
        <p:nvPicPr>
          <p:cNvPr id="4" name="Content Placeholder 3" descr="Screenshot 2026-03-02 135640.png"/>
          <p:cNvPicPr>
            <a:picLocks noGrp="1" noChangeAspect="1"/>
          </p:cNvPicPr>
          <p:nvPr>
            <p:ph idx="1"/>
          </p:nvPr>
        </p:nvPicPr>
        <p:blipFill>
          <a:blip r:embed="rId2"/>
          <a:stretch>
            <a:fillRect/>
          </a:stretch>
        </p:blipFill>
        <p:spPr>
          <a:xfrm>
            <a:off x="381000" y="2057400"/>
            <a:ext cx="8229600" cy="849563"/>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Balance of Payments: Deficit</a:t>
            </a:r>
            <a:endParaRPr lang="en-US" dirty="0"/>
          </a:p>
        </p:txBody>
      </p:sp>
      <p:sp>
        <p:nvSpPr>
          <p:cNvPr id="3" name="Content Placeholder 2"/>
          <p:cNvSpPr>
            <a:spLocks noGrp="1"/>
          </p:cNvSpPr>
          <p:nvPr>
            <p:ph idx="1"/>
          </p:nvPr>
        </p:nvSpPr>
        <p:spPr/>
        <p:txBody>
          <a:bodyPr>
            <a:normAutofit fontScale="85000" lnSpcReduction="20000"/>
          </a:bodyPr>
          <a:lstStyle/>
          <a:p>
            <a:pPr algn="just" fontAlgn="base">
              <a:buNone/>
            </a:pPr>
            <a:r>
              <a:rPr lang="en-US" dirty="0" smtClean="0"/>
              <a:t>It </a:t>
            </a:r>
            <a:r>
              <a:rPr lang="en-US" dirty="0"/>
              <a:t>is an </a:t>
            </a:r>
            <a:r>
              <a:rPr lang="en-US" dirty="0" err="1"/>
              <a:t>unfavourable</a:t>
            </a:r>
            <a:r>
              <a:rPr lang="en-US" dirty="0"/>
              <a:t> situation when the country's import is more than its export of goods and services. It means that a country is spending money more than it earns. In this case, it has to borrow to pay for its imports. Thus, it creates a problem for the economy. Under this:</a:t>
            </a:r>
          </a:p>
          <a:p>
            <a:pPr algn="just" fontAlgn="base"/>
            <a:r>
              <a:rPr lang="en-US" dirty="0"/>
              <a:t>Payment made by the country is certainly more than the receipts received by the country.</a:t>
            </a:r>
          </a:p>
          <a:p>
            <a:pPr algn="just" fontAlgn="base"/>
            <a:r>
              <a:rPr lang="en-US" dirty="0"/>
              <a:t>This means that a country's foreign currency outflows exceed its inflows within a specific period.</a:t>
            </a:r>
          </a:p>
          <a:p>
            <a:pPr algn="just" fontAlgn="base"/>
            <a:r>
              <a:rPr lang="en-US" dirty="0"/>
              <a:t>In simple words, Credit Side &lt; Debit Side</a:t>
            </a:r>
          </a:p>
          <a:p>
            <a:pPr algn="just">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Balance is in deficit when:</a:t>
            </a:r>
          </a:p>
        </p:txBody>
      </p:sp>
      <p:pic>
        <p:nvPicPr>
          <p:cNvPr id="4" name="Content Placeholder 3" descr="Screenshot 2026-03-02 135830.png"/>
          <p:cNvPicPr>
            <a:picLocks noGrp="1" noChangeAspect="1"/>
          </p:cNvPicPr>
          <p:nvPr>
            <p:ph idx="1"/>
          </p:nvPr>
        </p:nvPicPr>
        <p:blipFill>
          <a:blip r:embed="rId2"/>
          <a:stretch>
            <a:fillRect/>
          </a:stretch>
        </p:blipFill>
        <p:spPr>
          <a:xfrm>
            <a:off x="457200" y="1981200"/>
            <a:ext cx="8229600" cy="871671"/>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In the case of </a:t>
            </a:r>
            <a:r>
              <a:rPr lang="en-US" b="1" dirty="0" err="1" smtClean="0"/>
              <a:t>BoP</a:t>
            </a:r>
            <a:r>
              <a:rPr lang="en-US" b="1" dirty="0" smtClean="0"/>
              <a:t> Deficit, it must be noted that:</a:t>
            </a:r>
            <a:endParaRPr lang="en-US" b="1" dirty="0"/>
          </a:p>
        </p:txBody>
      </p:sp>
      <p:sp>
        <p:nvSpPr>
          <p:cNvPr id="3" name="Content Placeholder 2"/>
          <p:cNvSpPr>
            <a:spLocks noGrp="1"/>
          </p:cNvSpPr>
          <p:nvPr>
            <p:ph idx="1"/>
          </p:nvPr>
        </p:nvSpPr>
        <p:spPr/>
        <p:txBody>
          <a:bodyPr>
            <a:normAutofit fontScale="55000" lnSpcReduction="20000"/>
          </a:bodyPr>
          <a:lstStyle/>
          <a:p>
            <a:pPr algn="just" fontAlgn="base">
              <a:buNone/>
            </a:pPr>
            <a:r>
              <a:rPr lang="en-US" dirty="0" smtClean="0"/>
              <a:t>The </a:t>
            </a:r>
            <a:r>
              <a:rPr lang="en-US" dirty="0"/>
              <a:t>official reserves can be used to amend the </a:t>
            </a:r>
            <a:r>
              <a:rPr lang="en-US" dirty="0" err="1"/>
              <a:t>BoP</a:t>
            </a:r>
            <a:r>
              <a:rPr lang="en-US" dirty="0"/>
              <a:t> deficit. But, the decision regarding this lies with the Reserve Bank of India. This is because RBI acts as a custodian of foreign reserves and all foreign transactions are managed by the RBI. The official reserves mean the overall balance of the Balance of Payment account. ( Overall balance is the total of the Current account, Capital account, and Errors and Omissions).</a:t>
            </a:r>
          </a:p>
          <a:p>
            <a:pPr algn="just" fontAlgn="base"/>
            <a:r>
              <a:rPr lang="en-US" dirty="0"/>
              <a:t>The decrease in the official reserves account signifies the </a:t>
            </a:r>
            <a:r>
              <a:rPr lang="en-US" dirty="0" err="1"/>
              <a:t>BoP</a:t>
            </a:r>
            <a:r>
              <a:rPr lang="en-US" dirty="0"/>
              <a:t> deficit (for this reason the overall balance is negative).</a:t>
            </a:r>
          </a:p>
          <a:p>
            <a:pPr algn="just" fontAlgn="base"/>
            <a:r>
              <a:rPr lang="en-US" dirty="0"/>
              <a:t>The Reserve Bank of India (RBI) has the authority to manage the currency and money supply. This authority is known as the Monetary Authority. This final decision to finance the deficit that arises in the country's </a:t>
            </a:r>
            <a:r>
              <a:rPr lang="en-US" dirty="0" err="1"/>
              <a:t>BoP</a:t>
            </a:r>
            <a:r>
              <a:rPr lang="en-US" dirty="0"/>
              <a:t> lies with the RBI. </a:t>
            </a:r>
          </a:p>
          <a:p>
            <a:pPr algn="just" fontAlgn="base"/>
            <a:r>
              <a:rPr lang="en-US" dirty="0"/>
              <a:t>The official reserves can only be used to settle the deficit when there are pegged exchange rates (fixed). In floating exchange rates, it can not be considered. </a:t>
            </a:r>
          </a:p>
          <a:p>
            <a:pPr algn="just" fontAlgn="base">
              <a:buNone/>
            </a:pPr>
            <a:r>
              <a:rPr lang="en-US" i="1" dirty="0"/>
              <a:t>When the Balance of Payment is balanced, it is said to be in equilibrium. But when the country is either in surplus or deficit, then it is said to be in disequilibrium.</a:t>
            </a:r>
            <a:r>
              <a:rPr lang="en-US" dirty="0"/>
              <a:t> Disequilibrium is a major concern for the government, thus it is necessary to understand its cause and effects on the country.</a:t>
            </a:r>
          </a:p>
          <a:p>
            <a:pPr algn="just">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a:t>
            </a:r>
            <a:r>
              <a:rPr lang="en-US" b="1" dirty="0" smtClean="0"/>
              <a:t>alance of Payment</a:t>
            </a:r>
            <a:endParaRPr lang="en-US" b="1" dirty="0"/>
          </a:p>
        </p:txBody>
      </p:sp>
      <p:sp>
        <p:nvSpPr>
          <p:cNvPr id="3" name="Content Placeholder 2"/>
          <p:cNvSpPr>
            <a:spLocks noGrp="1"/>
          </p:cNvSpPr>
          <p:nvPr>
            <p:ph idx="1"/>
          </p:nvPr>
        </p:nvSpPr>
        <p:spPr/>
        <p:txBody>
          <a:bodyPr>
            <a:normAutofit fontScale="85000" lnSpcReduction="20000"/>
          </a:bodyPr>
          <a:lstStyle/>
          <a:p>
            <a:pPr algn="just" fontAlgn="base">
              <a:buNone/>
            </a:pPr>
            <a:r>
              <a:rPr lang="en-US" dirty="0"/>
              <a:t>A balance of payment (</a:t>
            </a:r>
            <a:r>
              <a:rPr lang="en-US" dirty="0" err="1"/>
              <a:t>BoP</a:t>
            </a:r>
            <a:r>
              <a:rPr lang="en-US" dirty="0"/>
              <a:t>) is a summary statement that lists all of the transactions that took place within a specific period between the resident and the outside world.</a:t>
            </a:r>
          </a:p>
          <a:p>
            <a:pPr algn="just" fontAlgn="base"/>
            <a:r>
              <a:rPr lang="en-US" dirty="0"/>
              <a:t>It indicates the extent to which a country saves enough money to cover its imports.</a:t>
            </a:r>
          </a:p>
          <a:p>
            <a:pPr algn="just" fontAlgn="base"/>
            <a:r>
              <a:rPr lang="en-US" dirty="0"/>
              <a:t>It also reveals whether the country produces adequate economic output to fund its expansion.</a:t>
            </a:r>
          </a:p>
          <a:p>
            <a:pPr algn="just" fontAlgn="base"/>
            <a:r>
              <a:rPr lang="en-US" dirty="0"/>
              <a:t>Usually, </a:t>
            </a:r>
            <a:r>
              <a:rPr lang="en-US" dirty="0" err="1"/>
              <a:t>BoP</a:t>
            </a:r>
            <a:r>
              <a:rPr lang="en-US" dirty="0"/>
              <a:t> is in equilibrium, which means that all the debit items are equal to the credit items.</a:t>
            </a:r>
          </a:p>
          <a:p>
            <a:pPr algn="just" fontAlgn="base"/>
            <a:r>
              <a:rPr lang="en-US" dirty="0"/>
              <a:t>In equilibrium, the total of current and capital accounts is equal to 0, as they balance each other out. </a:t>
            </a:r>
          </a:p>
          <a:p>
            <a:pPr algn="just">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shot 2026-03-02 134929.png"/>
          <p:cNvPicPr>
            <a:picLocks noGrp="1" noChangeAspect="1"/>
          </p:cNvPicPr>
          <p:nvPr>
            <p:ph idx="1"/>
          </p:nvPr>
        </p:nvPicPr>
        <p:blipFill>
          <a:blip r:embed="rId2"/>
          <a:stretch>
            <a:fillRect/>
          </a:stretch>
        </p:blipFill>
        <p:spPr>
          <a:xfrm>
            <a:off x="1301198" y="1646238"/>
            <a:ext cx="6541603" cy="4525962"/>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Equilibrium Condition</a:t>
            </a:r>
            <a:endParaRPr lang="en-US" dirty="0"/>
          </a:p>
        </p:txBody>
      </p:sp>
      <p:sp>
        <p:nvSpPr>
          <p:cNvPr id="3" name="Content Placeholder 2"/>
          <p:cNvSpPr>
            <a:spLocks noGrp="1"/>
          </p:cNvSpPr>
          <p:nvPr>
            <p:ph idx="1"/>
          </p:nvPr>
        </p:nvSpPr>
        <p:spPr/>
        <p:txBody>
          <a:bodyPr>
            <a:normAutofit fontScale="70000" lnSpcReduction="20000"/>
          </a:bodyPr>
          <a:lstStyle/>
          <a:p>
            <a:pPr algn="ctr" fontAlgn="base">
              <a:buNone/>
            </a:pPr>
            <a:r>
              <a:rPr lang="en-US" b="1" i="1" dirty="0" smtClean="0"/>
              <a:t>Capital </a:t>
            </a:r>
            <a:r>
              <a:rPr lang="en-US" b="1" i="1" dirty="0"/>
              <a:t>Account + Current Account = 0</a:t>
            </a:r>
            <a:endParaRPr lang="en-US" dirty="0"/>
          </a:p>
          <a:p>
            <a:pPr algn="just" fontAlgn="base">
              <a:buNone/>
            </a:pPr>
            <a:endParaRPr lang="en-US" dirty="0" smtClean="0"/>
          </a:p>
          <a:p>
            <a:pPr algn="just" fontAlgn="base">
              <a:buNone/>
            </a:pPr>
            <a:endParaRPr lang="en-US" dirty="0"/>
          </a:p>
          <a:p>
            <a:pPr algn="just" fontAlgn="base">
              <a:buNone/>
            </a:pPr>
            <a:r>
              <a:rPr lang="en-US" dirty="0" smtClean="0"/>
              <a:t>But </a:t>
            </a:r>
            <a:r>
              <a:rPr lang="en-US" dirty="0"/>
              <a:t>sometimes there are cases when it is not balanced. This means that either credit items &gt; debit items or debit items &gt; credit items. It is called disequilibrium in </a:t>
            </a:r>
            <a:r>
              <a:rPr lang="en-US" dirty="0" err="1"/>
              <a:t>BoP</a:t>
            </a:r>
            <a:r>
              <a:rPr lang="en-US" dirty="0"/>
              <a:t>. It can either be in the form of a surplus or deficit. In that case, the capital and current accounts can not balance each other out. If the total of the current and capital accounts is a positive number i.e., greater than 0, then it indicates a </a:t>
            </a:r>
            <a:r>
              <a:rPr lang="en-US" dirty="0" err="1"/>
              <a:t>BoP</a:t>
            </a:r>
            <a:r>
              <a:rPr lang="en-US" dirty="0"/>
              <a:t> Surplus. If the total of the current and capital accounts is a negative number, i.e., smaller than 0, then it indicates a </a:t>
            </a:r>
            <a:r>
              <a:rPr lang="en-US" dirty="0" err="1"/>
              <a:t>BoP</a:t>
            </a:r>
            <a:r>
              <a:rPr lang="en-US" dirty="0"/>
              <a:t> Deficit.</a:t>
            </a:r>
          </a:p>
          <a:p>
            <a:pPr algn="just">
              <a:buNone/>
            </a:pPr>
            <a:r>
              <a:rPr lang="en-US" dirty="0"/>
              <a:t/>
            </a:r>
            <a:br>
              <a:rPr lang="en-US" dirty="0"/>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Balance of Payment </a:t>
            </a:r>
            <a:r>
              <a:rPr lang="en-US" b="1" dirty="0" err="1" smtClean="0"/>
              <a:t>vs</a:t>
            </a:r>
            <a:r>
              <a:rPr lang="en-US" b="1" dirty="0" smtClean="0"/>
              <a:t> Balance of Trade</a:t>
            </a:r>
            <a:endParaRPr lang="en-US" dirty="0"/>
          </a:p>
        </p:txBody>
      </p:sp>
      <p:sp>
        <p:nvSpPr>
          <p:cNvPr id="3" name="Content Placeholder 2"/>
          <p:cNvSpPr>
            <a:spLocks noGrp="1"/>
          </p:cNvSpPr>
          <p:nvPr>
            <p:ph idx="1"/>
          </p:nvPr>
        </p:nvSpPr>
        <p:spPr/>
        <p:txBody>
          <a:bodyPr>
            <a:normAutofit fontScale="85000" lnSpcReduction="20000"/>
          </a:bodyPr>
          <a:lstStyle/>
          <a:p>
            <a:pPr algn="just" fontAlgn="base">
              <a:buNone/>
            </a:pPr>
            <a:r>
              <a:rPr lang="en-US" dirty="0" smtClean="0"/>
              <a:t>Balance </a:t>
            </a:r>
            <a:r>
              <a:rPr lang="en-US" dirty="0"/>
              <a:t>of Trade refers only to the difference between the value of a country’s exports and imports of goods. It shows whether the country is earning more from selling goods abroad or spending more on purchasing goods from other countries. Balance of Payments is a broader concept because it includes not just goods, but also services, unilateral transfers, capital flows, foreign investments, and changes in foreign exchange reserves. Therefore, </a:t>
            </a:r>
            <a:r>
              <a:rPr lang="en-US" dirty="0" err="1"/>
              <a:t>BoT</a:t>
            </a:r>
            <a:r>
              <a:rPr lang="en-US" dirty="0"/>
              <a:t> gives a partial view while </a:t>
            </a:r>
            <a:r>
              <a:rPr lang="en-US" dirty="0" err="1"/>
              <a:t>BoP</a:t>
            </a:r>
            <a:r>
              <a:rPr lang="en-US" dirty="0"/>
              <a:t> gives a complete picture of all international transactions.</a:t>
            </a:r>
          </a:p>
          <a:p>
            <a:pPr algn="just">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shot 2026-03-02 135150.png"/>
          <p:cNvPicPr>
            <a:picLocks noGrp="1" noChangeAspect="1"/>
          </p:cNvPicPr>
          <p:nvPr>
            <p:ph idx="1"/>
          </p:nvPr>
        </p:nvPicPr>
        <p:blipFill>
          <a:blip r:embed="rId2"/>
          <a:stretch>
            <a:fillRect/>
          </a:stretch>
        </p:blipFill>
        <p:spPr>
          <a:xfrm>
            <a:off x="1066800" y="381000"/>
            <a:ext cx="7217161" cy="6029624"/>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Components of Balance of Payments</a:t>
            </a:r>
            <a:endParaRPr lang="en-US" dirty="0"/>
          </a:p>
        </p:txBody>
      </p:sp>
      <p:sp>
        <p:nvSpPr>
          <p:cNvPr id="3" name="Content Placeholder 2"/>
          <p:cNvSpPr>
            <a:spLocks noGrp="1"/>
          </p:cNvSpPr>
          <p:nvPr>
            <p:ph idx="1"/>
          </p:nvPr>
        </p:nvSpPr>
        <p:spPr/>
        <p:txBody>
          <a:bodyPr>
            <a:normAutofit fontScale="62500" lnSpcReduction="20000"/>
          </a:bodyPr>
          <a:lstStyle/>
          <a:p>
            <a:pPr algn="just" fontAlgn="base">
              <a:buNone/>
            </a:pPr>
            <a:r>
              <a:rPr lang="en-US" dirty="0" smtClean="0"/>
              <a:t>The </a:t>
            </a:r>
            <a:r>
              <a:rPr lang="en-US" dirty="0"/>
              <a:t>Balance of Payments is divided into two major accounts: the Current Account and the Capital Account. Each account records a different type of international transaction between the country and the rest of the world.</a:t>
            </a:r>
          </a:p>
          <a:p>
            <a:pPr algn="just" fontAlgn="base"/>
            <a:r>
              <a:rPr lang="en-US" b="1" dirty="0"/>
              <a:t>Current Account</a:t>
            </a:r>
          </a:p>
          <a:p>
            <a:pPr algn="just" fontAlgn="base">
              <a:buNone/>
            </a:pPr>
            <a:r>
              <a:rPr lang="en-US" dirty="0"/>
              <a:t>The Current Account records the import and export of goods and services and includes unilateral transfers. It consists of:</a:t>
            </a:r>
          </a:p>
          <a:p>
            <a:pPr fontAlgn="base">
              <a:buNone/>
            </a:pPr>
            <a:r>
              <a:rPr lang="en-US" dirty="0"/>
              <a:t>Export and import of goods</a:t>
            </a:r>
            <a:br>
              <a:rPr lang="en-US" dirty="0"/>
            </a:br>
            <a:r>
              <a:rPr lang="en-US" dirty="0"/>
              <a:t>• Export and import of services</a:t>
            </a:r>
            <a:br>
              <a:rPr lang="en-US" dirty="0"/>
            </a:br>
            <a:r>
              <a:rPr lang="en-US" dirty="0"/>
              <a:t>• Income receipts and payments like interest, wages, and dividends</a:t>
            </a:r>
            <a:br>
              <a:rPr lang="en-US" dirty="0"/>
            </a:br>
            <a:r>
              <a:rPr lang="en-US" dirty="0"/>
              <a:t>• Unilateral transfers such as gifts, remittances, and donations</a:t>
            </a:r>
          </a:p>
          <a:p>
            <a:pPr algn="just" fontAlgn="base">
              <a:buNone/>
            </a:pPr>
            <a:r>
              <a:rPr lang="en-US" dirty="0"/>
              <a:t>A surplus in the Current Account means foreign exchange earnings are higher than payments. A deficit means the country is spending more foreign exchange than it is earning.</a:t>
            </a:r>
          </a:p>
          <a:p>
            <a:pPr algn="just">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lgn="just" fontAlgn="base"/>
            <a:r>
              <a:rPr lang="en-US" b="1" dirty="0"/>
              <a:t>Capital Account</a:t>
            </a:r>
          </a:p>
          <a:p>
            <a:pPr algn="just" fontAlgn="base">
              <a:buNone/>
            </a:pPr>
            <a:r>
              <a:rPr lang="en-US" dirty="0"/>
              <a:t>The Capital Account records capital transfers and transactions involving the buying and selling of non-produced and non-financial assets. It includes:</a:t>
            </a:r>
          </a:p>
          <a:p>
            <a:pPr algn="just" fontAlgn="base">
              <a:buNone/>
            </a:pPr>
            <a:r>
              <a:rPr lang="en-US" dirty="0"/>
              <a:t>• Capital transfers such as grants for capital </a:t>
            </a:r>
            <a:r>
              <a:rPr lang="en-US" dirty="0" smtClean="0"/>
              <a:t>purposes</a:t>
            </a:r>
          </a:p>
          <a:p>
            <a:pPr algn="just" fontAlgn="base">
              <a:buNone/>
            </a:pPr>
            <a:r>
              <a:rPr lang="en-US" dirty="0" smtClean="0"/>
              <a:t>• </a:t>
            </a:r>
            <a:r>
              <a:rPr lang="en-US" dirty="0"/>
              <a:t>Acquisition or disposal of assets like land, buildings, patents, copyrights, and </a:t>
            </a:r>
            <a:r>
              <a:rPr lang="en-US" dirty="0" smtClean="0"/>
              <a:t>trademarks</a:t>
            </a:r>
          </a:p>
          <a:p>
            <a:pPr algn="just" fontAlgn="base">
              <a:buNone/>
            </a:pPr>
            <a:r>
              <a:rPr lang="en-US" dirty="0" smtClean="0"/>
              <a:t>• </a:t>
            </a:r>
            <a:r>
              <a:rPr lang="en-US" dirty="0"/>
              <a:t>Debt forgiveness</a:t>
            </a:r>
          </a:p>
          <a:p>
            <a:pPr algn="just" fontAlgn="base">
              <a:buNone/>
            </a:pPr>
            <a:r>
              <a:rPr lang="en-US" dirty="0"/>
              <a:t>This account shows one-time capital movements and helps track changes in ownership of assets between countries.</a:t>
            </a:r>
          </a:p>
          <a:p>
            <a:pPr algn="just">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Balance of Payments: Surplus and Deficit</a:t>
            </a:r>
            <a:endParaRPr lang="en-US" dirty="0"/>
          </a:p>
        </p:txBody>
      </p:sp>
      <p:sp>
        <p:nvSpPr>
          <p:cNvPr id="3" name="Content Placeholder 2"/>
          <p:cNvSpPr>
            <a:spLocks noGrp="1"/>
          </p:cNvSpPr>
          <p:nvPr>
            <p:ph idx="1"/>
          </p:nvPr>
        </p:nvSpPr>
        <p:spPr/>
        <p:txBody>
          <a:bodyPr>
            <a:normAutofit fontScale="92500" lnSpcReduction="20000"/>
          </a:bodyPr>
          <a:lstStyle/>
          <a:p>
            <a:pPr algn="just" fontAlgn="base">
              <a:buNone/>
            </a:pPr>
            <a:r>
              <a:rPr lang="en-US" dirty="0" smtClean="0"/>
              <a:t>In </a:t>
            </a:r>
            <a:r>
              <a:rPr lang="en-US" dirty="0"/>
              <a:t>reality, international payments are similar to that of individuals who spend more than they earn and finance the gap by borrowing money or selling assets. A country can sell assets or borrow money from overseas to cover a gap in its current account (spending more than it brings in from sales to the outside world). Therefore, any current account shortfall must be covered by a capital account surplus or net inflow of capital into the country.</a:t>
            </a:r>
          </a:p>
          <a:p>
            <a:pPr algn="just">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21</TotalTime>
  <Words>824</Words>
  <Application>Microsoft Office PowerPoint</Application>
  <PresentationFormat>On-screen Show (4:3)</PresentationFormat>
  <Paragraphs>47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Foundry</vt:lpstr>
      <vt:lpstr>Balance of Payment</vt:lpstr>
      <vt:lpstr>Balance of Payment</vt:lpstr>
      <vt:lpstr>Slide 3</vt:lpstr>
      <vt:lpstr>Equilibrium Condition</vt:lpstr>
      <vt:lpstr>Balance of Payment vs Balance of Trade</vt:lpstr>
      <vt:lpstr>Slide 6</vt:lpstr>
      <vt:lpstr>Components of Balance of Payments</vt:lpstr>
      <vt:lpstr>Slide 8</vt:lpstr>
      <vt:lpstr>Balance of Payments: Surplus and Deficit</vt:lpstr>
      <vt:lpstr>Balance of Payments: Surplus</vt:lpstr>
      <vt:lpstr>Balance is in surplus when:</vt:lpstr>
      <vt:lpstr>Balance of Payments: Deficit</vt:lpstr>
      <vt:lpstr>Balance is in deficit when:</vt:lpstr>
      <vt:lpstr>In the case of BoP Deficit, it must be noted that: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Balance of Payment</dc:title>
  <dc:creator>Hp</dc:creator>
  <cp:lastModifiedBy>Hp</cp:lastModifiedBy>
  <cp:revision>1</cp:revision>
  <dcterms:created xsi:type="dcterms:W3CDTF">2026-03-02T08:18:46Z</dcterms:created>
  <dcterms:modified xsi:type="dcterms:W3CDTF">2026-03-02T08:40:37Z</dcterms:modified>
</cp:coreProperties>
</file>